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362" r:id="rId2"/>
    <p:sldId id="257" r:id="rId3"/>
    <p:sldId id="385" r:id="rId4"/>
    <p:sldId id="367" r:id="rId5"/>
    <p:sldId id="386" r:id="rId6"/>
    <p:sldId id="369" r:id="rId7"/>
    <p:sldId id="387" r:id="rId8"/>
    <p:sldId id="368" r:id="rId9"/>
    <p:sldId id="372" r:id="rId10"/>
    <p:sldId id="373" r:id="rId11"/>
    <p:sldId id="374" r:id="rId12"/>
    <p:sldId id="375" r:id="rId13"/>
    <p:sldId id="376" r:id="rId14"/>
    <p:sldId id="377" r:id="rId15"/>
    <p:sldId id="378" r:id="rId16"/>
    <p:sldId id="379" r:id="rId17"/>
    <p:sldId id="380" r:id="rId18"/>
    <p:sldId id="381" r:id="rId19"/>
    <p:sldId id="383" r:id="rId20"/>
    <p:sldId id="384" r:id="rId21"/>
    <p:sldId id="388" r:id="rId22"/>
    <p:sldId id="398" r:id="rId23"/>
    <p:sldId id="397" r:id="rId24"/>
    <p:sldId id="399" r:id="rId25"/>
    <p:sldId id="401" r:id="rId26"/>
    <p:sldId id="402" r:id="rId27"/>
    <p:sldId id="403" r:id="rId28"/>
    <p:sldId id="404" r:id="rId29"/>
    <p:sldId id="405" r:id="rId30"/>
    <p:sldId id="406" r:id="rId31"/>
    <p:sldId id="407" r:id="rId32"/>
    <p:sldId id="408" r:id="rId33"/>
    <p:sldId id="411" r:id="rId34"/>
    <p:sldId id="409" r:id="rId35"/>
    <p:sldId id="41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7137" autoAdjust="0"/>
    <p:restoredTop sz="94660"/>
  </p:normalViewPr>
  <p:slideViewPr>
    <p:cSldViewPr snapToGrid="0">
      <p:cViewPr varScale="1">
        <p:scale>
          <a:sx n="68" d="100"/>
          <a:sy n="68" d="100"/>
        </p:scale>
        <p:origin x="-732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CDBDFC-2634-4277-96C8-E1DA6E3AC3E2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79C1A9-8BF1-4315-BE83-35CA160D4E3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954324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Message(s):</a:t>
            </a:r>
          </a:p>
          <a:p>
            <a:pPr eaLnBrk="1" hangingPunct="1"/>
            <a:r>
              <a:rPr lang="en-US" b="1" dirty="0">
                <a:latin typeface="Arial" charset="0"/>
              </a:rPr>
              <a:t>Review the course agenda. </a:t>
            </a:r>
          </a:p>
          <a:p>
            <a:pPr eaLnBrk="1" hangingPunct="1"/>
            <a:r>
              <a:rPr lang="en-US" b="1" dirty="0">
                <a:latin typeface="Arial" charset="0"/>
              </a:rPr>
              <a:t>Note: </a:t>
            </a:r>
            <a:r>
              <a:rPr lang="en-US" dirty="0">
                <a:latin typeface="Arial" charset="0"/>
              </a:rPr>
              <a:t>After reviewing the agenda, move ahead to the next slide and introduce the topics that are discussed in the course.</a:t>
            </a:r>
            <a:endParaRPr lang="en-US" b="1" dirty="0">
              <a:latin typeface="Arial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DAY1_01_Adv Data Modeling and Analytics on HANA.pptx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2014 Accenture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9BC4E5-2BC1-4F43-85DD-A1B8F74CB7E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Header Placeholder 7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r>
              <a:rPr lang="en-US"/>
              <a:t>Advanced Data Modeling and Analytics on HANA</a:t>
            </a:r>
          </a:p>
          <a:p>
            <a:r>
              <a:rPr lang="en-US"/>
              <a:t>Day 1 Module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31465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282A24-0B68-434E-9BCF-DBD3E3C4D4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F8CB8D1B-5A2F-4EAD-8DC3-F551DC852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67E1CC7-E88D-4787-AC08-B18067C7B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7823ACE-073F-4CD8-BCAB-832FD0077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BAD6F65-C97F-463A-A15C-CA0E1936C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5140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68D187-81DB-4CF6-A342-4C6E47B2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A6F5F4B-1ECB-45DA-8C0A-C7C1E847F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FE53CFA-4EDD-4608-BE42-8AA0269F6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6F0E4E7-C5E6-4074-83AB-1255A2E96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FF813FF-6321-4417-8F6C-496B661D2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33249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71124563-C6B4-4E4F-A6DD-E854BCC379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828BE75-DD1F-4666-A6C2-DD5B1D3C8B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5F70E9D-1D43-45CC-A4E7-A7D50F596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7865ADC-72A6-4EF8-AE9B-B7C1BD42E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4229470-0734-4A45-9A27-056768E5C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62297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- Day 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2" hasCustomPrompt="1"/>
          </p:nvPr>
        </p:nvSpPr>
        <p:spPr/>
        <p:txBody>
          <a:bodyPr/>
          <a:lstStyle>
            <a:lvl2pPr>
              <a:defRPr/>
            </a:lvl2pPr>
            <a:lvl3pPr>
              <a:defRPr/>
            </a:lvl3pPr>
          </a:lstStyle>
          <a:p>
            <a:pPr lvl="0"/>
            <a:r>
              <a:rPr lang="en-CA" dirty="0"/>
              <a:t>First Level Text</a:t>
            </a:r>
          </a:p>
          <a:p>
            <a:pPr lvl="1"/>
            <a:r>
              <a:rPr lang="en-CA" dirty="0"/>
              <a:t>Second Level Text</a:t>
            </a:r>
          </a:p>
          <a:p>
            <a:pPr lvl="2"/>
            <a:r>
              <a:rPr lang="en-CA" dirty="0"/>
              <a:t>Third Level Text</a:t>
            </a:r>
          </a:p>
          <a:p>
            <a:pPr lvl="3"/>
            <a:r>
              <a:rPr lang="en-CA" dirty="0"/>
              <a:t>Fourth Level Text</a:t>
            </a:r>
          </a:p>
          <a:p>
            <a:pPr lvl="4"/>
            <a:r>
              <a:rPr lang="en-CA" dirty="0"/>
              <a:t>Fifth Level Text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610659" y="1162050"/>
            <a:ext cx="11581341" cy="0"/>
          </a:xfrm>
          <a:prstGeom prst="line">
            <a:avLst/>
          </a:prstGeom>
          <a:ln w="12700">
            <a:solidFill>
              <a:srgbClr val="359B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  <a:endParaRPr lang="en-CA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10859597" y="6562940"/>
            <a:ext cx="715200" cy="2448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fld id="{597A8DCA-8F96-49CD-B4D5-7AC92F955860}" type="slidenum">
              <a:rPr lang="en-CA" sz="900" smtClean="0">
                <a:solidFill>
                  <a:srgbClr val="7F7F7F"/>
                </a:solidFill>
                <a:latin typeface="Arial" pitchFamily="34" charset="0"/>
                <a:cs typeface="Arial" pitchFamily="34" charset="0"/>
              </a:rPr>
              <a:pPr algn="r"/>
              <a:t>‹#›</a:t>
            </a:fld>
            <a:endParaRPr lang="en-CA" sz="900" dirty="0">
              <a:solidFill>
                <a:srgbClr val="7F7F7F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1" name="Picture 10" descr="Magnify_PC [Converted]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819878" y="4146331"/>
            <a:ext cx="3153753" cy="237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34571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C7B60C5-1957-4BE7-BDFA-BC895BD43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BE6A63-9969-4DE4-9E40-C89CFACFE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0134236-9D00-4119-894A-651FE4280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8271C1E-27E9-46C6-AB52-87299B2C5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849D3DA-F9A8-4FA1-AFC5-EF356558D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46860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FF4F65-42CB-4475-A2A7-E529E347D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24E16D1-8727-4E37-984F-377C461E8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3475E8E-8DD4-406D-B1E8-2164E841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58FF101-9D95-42DF-B254-BB2477F13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EC4C074-2527-4B24-B1E7-92E412729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48938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24D9C3C-2B98-4520-AE9A-42F3F3315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A66DDAA-91DC-4D49-9D08-2DE2585C0B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AAA3A6B-0DFC-4C30-BF29-CB23A5D97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BB8E2DD-5A7F-4BDD-89B8-3FC67DF32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322FB81-4F30-40ED-95E6-4B30985F3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B08076E-2287-4892-8C4A-0433FC821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32060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AED581-6968-4A58-BAB8-356F80BC2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2ABF4AD-2525-4534-A95E-2842EA3B7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FDE9D9F-5FB9-4CD4-AB77-76B5D0BD9D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84355CC-2BE8-404E-A70C-8E8BC203EF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C421702D-2DBC-499D-BEB4-48E1B5C8F3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B6FBC670-2B96-4EAB-A803-433BD959B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C3410E8B-8C2C-411E-AC93-C41726FB2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58C50CD5-BE45-4856-95AA-8CFD50A5B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4302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58521D7-5BE3-4DC6-B715-589FE7296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275829F-12FA-4F85-89F7-42D2C3407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C2B7DB1-C2D5-4215-9EFE-7378EC55D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ED10227-9DCB-4FBE-A9F2-2744275D2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14471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B3D5D3C-A68C-4C69-9EEB-2C76D6240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DE85A70-626D-4887-9C2C-5E0C56CAB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8FD792B-88A3-4265-96DC-0BD54E9EF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054734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670F480-A4E0-49D0-976C-590EADF23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15D4959-C38B-4F7C-B0E6-1DEB6962E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B23C1BE-C5BD-4517-9639-38174F7615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0B34C44-6067-46FF-8994-5199348B6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FAEAFF-2E58-42B5-9B82-45AC67947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E537B04-E843-4A04-AC96-CDA103B31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42517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3929BB-DA84-4E79-9B7A-F27CDE0BA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68FC9764-E9C6-478B-8496-21385C2B7F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84B8135-A010-47C3-9FB8-2416CEEE41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2FCCDB9-511A-4474-97C8-494747528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00517C6-E945-44E4-84C0-A58D5800D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74AF4F1-0FB8-4EB9-B888-35D91F819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8945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7773B4A-FE0A-4B16-B6F6-272A6B981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3293769-66E8-427B-B520-B138C9951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967C664-5712-4A9E-ADB3-3E72C2CB2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05D0B-E6CE-4708-8701-140B4743BC7D}" type="datetimeFigureOut">
              <a:rPr lang="en-US" smtClean="0"/>
              <a:pPr/>
              <a:t>8/25/2020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135F3D6-D485-4F09-80E0-39A87301AF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2C9AA06-C50A-4CAF-B087-6241F601EF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F7A5C6-D975-460F-AF45-E81671F7B4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67375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powerbi.microsoft.com/en-us/downloads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838200" y="148018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Introduction to Microsoft Power BI</a:t>
            </a:r>
          </a:p>
          <a:p>
            <a:r>
              <a:rPr lang="en-US" dirty="0"/>
              <a:t>Architecture</a:t>
            </a:r>
          </a:p>
          <a:p>
            <a:r>
              <a:rPr lang="en-US" dirty="0"/>
              <a:t>Understanding features of Power BI</a:t>
            </a:r>
          </a:p>
          <a:p>
            <a:r>
              <a:rPr lang="en-US" dirty="0"/>
              <a:t>Introduction to Data Base concepts</a:t>
            </a:r>
          </a:p>
          <a:p>
            <a:r>
              <a:rPr lang="en-US" dirty="0"/>
              <a:t>Practicing Data Modelling in Power BI</a:t>
            </a:r>
          </a:p>
          <a:p>
            <a:r>
              <a:rPr lang="en-US" dirty="0"/>
              <a:t>Writing queries in Power BI.</a:t>
            </a:r>
          </a:p>
          <a:p>
            <a:r>
              <a:rPr lang="en-US" dirty="0"/>
              <a:t>Creating visualizations in Power BI</a:t>
            </a:r>
          </a:p>
          <a:p>
            <a:r>
              <a:rPr lang="en-US" dirty="0"/>
              <a:t>Building and publishing of reports</a:t>
            </a:r>
          </a:p>
          <a:p>
            <a:r>
              <a:rPr lang="en-US" dirty="0"/>
              <a:t>Discussion &amp; Wrap-up</a:t>
            </a:r>
          </a:p>
          <a:p>
            <a:endParaRPr lang="en-US" dirty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340359"/>
            <a:ext cx="10515600" cy="68135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Course Agenda</a:t>
            </a:r>
          </a:p>
        </p:txBody>
      </p:sp>
    </p:spTree>
    <p:extLst>
      <p:ext uri="{BB962C8B-B14F-4D97-AF65-F5344CB8AC3E}">
        <p14:creationId xmlns:p14="http://schemas.microsoft.com/office/powerpoint/2010/main" xmlns="" val="2440814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76750F-1B8E-414D-913E-9ECC244C4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FC50ED6-4E91-4C2D-889D-A0A8118B3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274E569-121C-4823-82A1-9F731FE46D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40" y="65722"/>
            <a:ext cx="11958320" cy="672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55304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3D40BE-E0CB-4350-938E-FFCBF242B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134600" cy="762635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7030A0"/>
                </a:solidFill>
              </a:rPr>
              <a:t>Data connectors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C1C823B3-D51D-4D29-A14A-F90EB0BA76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940" y="960120"/>
            <a:ext cx="10485120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8211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DAC8E972-9291-4023-B2B3-679DA8DAAB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244" y="182880"/>
            <a:ext cx="10784276" cy="606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5979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29F48F42-C918-444B-BC1B-ADDE68F75F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711" y="248920"/>
            <a:ext cx="11306950" cy="636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64388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7B70520E-7A20-4C76-968B-09B4304D7B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711" y="274161"/>
            <a:ext cx="11009489" cy="619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8675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27455629-5882-4399-B605-E1440E462D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573" y="132080"/>
            <a:ext cx="11144391" cy="626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16343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4479B447-F2CD-4ADD-B0DE-202DB00523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042" y="364410"/>
            <a:ext cx="10896318" cy="612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96975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584BE3F4-B221-4238-8B5E-B9057FC81C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8979" y="283527"/>
            <a:ext cx="11183902" cy="629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25333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E5F1576C-40BE-4E05-8913-1A3A3A84B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93" y="245904"/>
            <a:ext cx="11050411" cy="621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623775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412FE804-C0DD-40ED-B49A-0A9EE2474E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1897" y="373597"/>
            <a:ext cx="10258779" cy="577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2013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B64441-8899-42D1-814D-2276BAA2B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7030A0"/>
                </a:solidFill>
              </a:rPr>
              <a:t> </a:t>
            </a:r>
            <a:r>
              <a:rPr lang="en-US" b="1" dirty="0">
                <a:solidFill>
                  <a:srgbClr val="7030A0"/>
                </a:solidFill>
              </a:rPr>
              <a:t>Course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FD0D28B-9CE2-4694-A7E4-64B2D2066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36695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Introduction to Microsoft Power BI</a:t>
            </a:r>
          </a:p>
          <a:p>
            <a:r>
              <a:rPr lang="en-US" dirty="0"/>
              <a:t>Architecture</a:t>
            </a:r>
          </a:p>
          <a:p>
            <a:r>
              <a:rPr lang="en-US" dirty="0"/>
              <a:t>Downloading power BI desktop </a:t>
            </a:r>
          </a:p>
          <a:p>
            <a:r>
              <a:rPr lang="en-US" dirty="0"/>
              <a:t>Understanding features of the Power BI Desktop Application</a:t>
            </a:r>
          </a:p>
          <a:p>
            <a:r>
              <a:rPr lang="en-US" dirty="0"/>
              <a:t>Importing data set into Power BI</a:t>
            </a:r>
          </a:p>
        </p:txBody>
      </p:sp>
    </p:spTree>
    <p:extLst>
      <p:ext uri="{BB962C8B-B14F-4D97-AF65-F5344CB8AC3E}">
        <p14:creationId xmlns:p14="http://schemas.microsoft.com/office/powerpoint/2010/main" xmlns="" val="406820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D71BF8C7-AC16-46A2-A138-C8C4BC2C93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2201" y="490613"/>
            <a:ext cx="10447598" cy="587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249028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2D8F77F7-7664-41E1-9E45-798F21600B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5744" y="604678"/>
            <a:ext cx="10042032" cy="564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903560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8656EB68-94F6-4C0B-9DF4-1E7F69AD22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5096" y="257139"/>
            <a:ext cx="11277725" cy="634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701319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3FC4CD58-F3CF-477A-AB49-0F18FFF9EB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364" y="298441"/>
            <a:ext cx="10898870" cy="613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554328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E95F9542-3E0F-4D75-B3CD-9799CD4F5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6100" y="529908"/>
            <a:ext cx="10193020" cy="573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924850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037E03C2-F16D-4B7C-97D9-57FE94B427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9559" y="612783"/>
            <a:ext cx="10013214" cy="563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456786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FBDDC571-DEF7-4FE8-A812-3C3A9B5450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6299" y="492918"/>
            <a:ext cx="10439401" cy="587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318034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70107B22-2783-43A5-B9DF-2DB721F6F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825" y="497322"/>
            <a:ext cx="11334292" cy="5916581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133994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CCE56C-018A-4D3A-A8B3-B43FF57D2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A30B7E06-B2BD-484B-AEA6-70C9DBA8F2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156" y="587668"/>
            <a:ext cx="10854810" cy="571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242335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E88FAB-5D99-4AA8-9F94-8BDB7D582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75BCA9B5-3E3E-4561-90AA-5D404671C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2223" y="446991"/>
            <a:ext cx="11347179" cy="564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997526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65F1158E-E8DC-4417-AA97-617B372295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383" y="487680"/>
            <a:ext cx="10458027" cy="588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265983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F5D903FD-A86D-46FD-A8AF-5F55B2AD9F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8197" y="282210"/>
            <a:ext cx="9828671" cy="22461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EAE526A-7F77-4600-9F0F-80A500F81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1" y="2719347"/>
            <a:ext cx="10072468" cy="3856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254730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248F50-EF9B-4BB3-A658-74E567672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C32EBA56-2B76-4623-B0AF-CA4D6DC72F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3383" y="0"/>
            <a:ext cx="10778979" cy="606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753268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FA154F69-5E6A-4F3C-8980-8BD8EE613B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401" y="323557"/>
            <a:ext cx="11642867" cy="576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733500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1A5E93E-0688-4929-A93C-4C38D2737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A20830B4-35A1-4D70-B951-E0779A4158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938" y="-1"/>
            <a:ext cx="11276840" cy="618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8706561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6B7688-E085-492A-9CF4-CCF114EBB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49BEB531-02EE-44A8-89E0-49FDAC136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937" y="281354"/>
            <a:ext cx="11164299" cy="568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910679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F51A55-E2A7-49EC-941E-57C59BE96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B403536-808B-4565-BFB3-88B5FD9E3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418445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1DA20B0-BBC5-4151-BF8E-4FB9259B8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9441"/>
            <a:ext cx="10520680" cy="530352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7030A0"/>
                </a:solidFill>
              </a:rPr>
              <a:t>Power BI</a:t>
            </a:r>
          </a:p>
          <a:p>
            <a:r>
              <a:rPr lang="en-US" dirty="0"/>
              <a:t>Power BI is a Data Visualization and Business Intelligence tool that converts data from different data sources to interactive dashboards and BI reports. </a:t>
            </a:r>
          </a:p>
          <a:p>
            <a:pPr marL="0" indent="0">
              <a:buNone/>
            </a:pPr>
            <a:r>
              <a:rPr lang="en-US" b="1" dirty="0">
                <a:solidFill>
                  <a:srgbClr val="7030A0"/>
                </a:solidFill>
              </a:rPr>
              <a:t>Business Intelligence</a:t>
            </a:r>
          </a:p>
          <a:p>
            <a:pPr marL="0" indent="0">
              <a:buNone/>
            </a:pPr>
            <a:r>
              <a:rPr lang="en-US" dirty="0"/>
              <a:t>Business intelligence (BI) combines business analytics, data mining, data visualization data tools and infrastructure, and best practices to help organizations to make more data-driven decisions.</a:t>
            </a:r>
          </a:p>
        </p:txBody>
      </p:sp>
    </p:spTree>
    <p:extLst>
      <p:ext uri="{BB962C8B-B14F-4D97-AF65-F5344CB8AC3E}">
        <p14:creationId xmlns:p14="http://schemas.microsoft.com/office/powerpoint/2010/main" xmlns="" val="3756529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1EFA3177-5B30-45B5-88CD-DD05A4CDB2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8215" y="349170"/>
            <a:ext cx="10950505" cy="615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75737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D7D23B-A2D3-4926-9555-9F7B05923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i="1" dirty="0">
                <a:solidFill>
                  <a:srgbClr val="7030A0"/>
                </a:solidFill>
              </a:rPr>
              <a:t>Architecture</a:t>
            </a:r>
          </a:p>
        </p:txBody>
      </p:sp>
      <p:pic>
        <p:nvPicPr>
          <p:cNvPr id="1026" name="Picture 2" descr="power bi architecture">
            <a:extLst>
              <a:ext uri="{FF2B5EF4-FFF2-40B4-BE49-F238E27FC236}">
                <a16:creationId xmlns:a16="http://schemas.microsoft.com/office/drawing/2014/main" xmlns="" id="{038B7609-3536-4998-844B-80C55ABE290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7520" y="1205431"/>
            <a:ext cx="11155680" cy="5551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996755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CBD98533-AD29-4FE2-B78C-69EAC98DD4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" y="406558"/>
            <a:ext cx="11110807" cy="624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39810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9664D6-F194-4E82-BFCD-54E1B3E65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rgbClr val="7030A0"/>
                </a:solidFill>
              </a:rPr>
              <a:t>Installing Power BI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074BE8C-4E77-498E-B39D-0AF9D0B25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 BI desktop app is used to create reports, while Power BI Services (Software as a Service - SaaS) is used to publish the reports.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https://powerbi.microsoft.com/en-us/downloads/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9058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DC07D4A2-87D7-4E4A-991E-6BB0B0365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587" y="300305"/>
            <a:ext cx="11124249" cy="625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2608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1789</TotalTime>
  <Words>194</Words>
  <Application>Microsoft Office PowerPoint</Application>
  <PresentationFormat>Custom</PresentationFormat>
  <Paragraphs>34</Paragraphs>
  <Slides>35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Office Theme</vt:lpstr>
      <vt:lpstr>Course Agenda</vt:lpstr>
      <vt:lpstr> Course content</vt:lpstr>
      <vt:lpstr>Slide 3</vt:lpstr>
      <vt:lpstr>Slide 4</vt:lpstr>
      <vt:lpstr>Slide 5</vt:lpstr>
      <vt:lpstr>Architecture</vt:lpstr>
      <vt:lpstr>Slide 7</vt:lpstr>
      <vt:lpstr>Installing Power BI</vt:lpstr>
      <vt:lpstr>Slide 9</vt:lpstr>
      <vt:lpstr>Slide 10</vt:lpstr>
      <vt:lpstr>Data connectors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Muppaneni, Karunakar SOMIBM-IBM</dc:creator>
  <cp:lastModifiedBy>Windows User</cp:lastModifiedBy>
  <cp:revision>83</cp:revision>
  <dcterms:created xsi:type="dcterms:W3CDTF">2020-06-06T18:09:20Z</dcterms:created>
  <dcterms:modified xsi:type="dcterms:W3CDTF">2020-08-25T10:22:47Z</dcterms:modified>
</cp:coreProperties>
</file>

<file path=docProps/thumbnail.jpeg>
</file>